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68" r:id="rId3"/>
    <p:sldId id="271" r:id="rId4"/>
    <p:sldId id="269" r:id="rId5"/>
    <p:sldId id="272" r:id="rId6"/>
    <p:sldId id="270" r:id="rId7"/>
    <p:sldId id="273" r:id="rId8"/>
    <p:sldId id="274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41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tiff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829879"/>
            <a:ext cx="9144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1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2"/>
            <a:ext cx="105156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7"/>
            <a:ext cx="105156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6"/>
            <a:ext cx="10514012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5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489399"/>
            <a:ext cx="10514012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61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4120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9"/>
            <a:ext cx="105156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850581"/>
            <a:ext cx="10514012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21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99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7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6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4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56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720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4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0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829878"/>
            <a:ext cx="9144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7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1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0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5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D9D1-83A3-4E3F-B354-13C54ACFA447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325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igmouth buffalo&quot;">
            <a:extLst>
              <a:ext uri="{FF2B5EF4-FFF2-40B4-BE49-F238E27FC236}">
                <a16:creationId xmlns:a16="http://schemas.microsoft.com/office/drawing/2014/main" id="{4208CD09-85F1-4F9C-A636-76283D008E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r="-3" b="19143"/>
          <a:stretch/>
        </p:blipFill>
        <p:spPr bwMode="auto">
          <a:xfrm>
            <a:off x="1523999" y="11"/>
            <a:ext cx="5554979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rp">
            <a:extLst>
              <a:ext uri="{FF2B5EF4-FFF2-40B4-BE49-F238E27FC236}">
                <a16:creationId xmlns:a16="http://schemas.microsoft.com/office/drawing/2014/main" id="{2C759F2C-A0F1-4348-9B4C-518B0CA81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6" r="6559" b="2"/>
          <a:stretch/>
        </p:blipFill>
        <p:spPr bwMode="auto">
          <a:xfrm>
            <a:off x="7199631" y="11"/>
            <a:ext cx="3468370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148C7-8637-4180-B5EA-615205017AC9}"/>
              </a:ext>
            </a:extLst>
          </p:cNvPr>
          <p:cNvSpPr txBox="1"/>
          <p:nvPr/>
        </p:nvSpPr>
        <p:spPr>
          <a:xfrm>
            <a:off x="838654" y="4928986"/>
            <a:ext cx="9628983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Marty Simonson</a:t>
            </a:r>
          </a:p>
          <a:p>
            <a:pPr algn="ctr" defTabSz="457200">
              <a:spcAft>
                <a:spcPts val="600"/>
              </a:spcAft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 ISU Department of Natural Resource Ecology and Management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EC632-E254-4391-84C6-E35A44CCA6D8}"/>
              </a:ext>
            </a:extLst>
          </p:cNvPr>
          <p:cNvSpPr txBox="1"/>
          <p:nvPr/>
        </p:nvSpPr>
        <p:spPr>
          <a:xfrm>
            <a:off x="1927263" y="3647656"/>
            <a:ext cx="8471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Modeling factors that affect carp and buffalo electrofishing catchability</a:t>
            </a:r>
          </a:p>
        </p:txBody>
      </p:sp>
    </p:spTree>
    <p:extLst>
      <p:ext uri="{BB962C8B-B14F-4D97-AF65-F5344CB8AC3E}">
        <p14:creationId xmlns:p14="http://schemas.microsoft.com/office/powerpoint/2010/main" val="1700178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arp increasing turbidity&quot;">
            <a:extLst>
              <a:ext uri="{FF2B5EF4-FFF2-40B4-BE49-F238E27FC236}">
                <a16:creationId xmlns:a16="http://schemas.microsoft.com/office/drawing/2014/main" id="{43E5D68F-309C-4549-8E29-98A1D3283B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r="20168" b="-1"/>
          <a:stretch/>
        </p:blipFill>
        <p:spPr bwMode="auto">
          <a:xfrm>
            <a:off x="6096000" y="10"/>
            <a:ext cx="4572000" cy="6857990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4572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2152651" y="365126"/>
            <a:ext cx="3641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rgbClr val="FFC000"/>
                </a:solidFill>
                <a:latin typeface="Corbel" panose="020B0503020204020204"/>
              </a:rPr>
              <a:t>“Rough” Fish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008095" y="1825625"/>
            <a:ext cx="3785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Generally considered a nuisance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Increase turbidity through resuspension of sediments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Impacts nutrient levels, macrophyte growth, wildlife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Frustrates anglers and non-anglers</a:t>
            </a:r>
          </a:p>
        </p:txBody>
      </p:sp>
    </p:spTree>
    <p:extLst>
      <p:ext uri="{BB962C8B-B14F-4D97-AF65-F5344CB8AC3E}">
        <p14:creationId xmlns:p14="http://schemas.microsoft.com/office/powerpoint/2010/main" val="354448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2214282" y="681319"/>
            <a:ext cx="232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Study Sites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B6FB5-EBBD-45D6-AA9C-D8D890564170}"/>
              </a:ext>
            </a:extLst>
          </p:cNvPr>
          <p:cNvSpPr txBox="1"/>
          <p:nvPr/>
        </p:nvSpPr>
        <p:spPr>
          <a:xfrm>
            <a:off x="7180033" y="928257"/>
            <a:ext cx="50119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220 acres to 3,000 acres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Mean depth 5’ to 15’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Different shoreline complexities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i.e., Round vs. Elongated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Different biomass densities of carp and buffalo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Assumed constant within each lake and within each year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Repeated electrofishing runs generate &gt;10 daily CPUE sample events per lake per year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0" y="1327650"/>
            <a:ext cx="6733963" cy="544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0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1963270" y="197077"/>
            <a:ext cx="426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Sampling Fish Populations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52249" y="1536445"/>
            <a:ext cx="800888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Electrofishing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-Commonly used for game and non-game species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-use of electricity to temporarily stun fish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Catch per unit effort (CPUE)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:</a:t>
            </a:r>
          </a:p>
          <a:p>
            <a:pPr lvl="1" defTabSz="457200"/>
            <a:endParaRPr lang="en-US" sz="2800" b="1" dirty="0">
              <a:solidFill>
                <a:schemeClr val="accent5"/>
              </a:solidFill>
              <a:latin typeface="Corbel" panose="020B0503020204020204"/>
            </a:endParaRPr>
          </a:p>
          <a:p>
            <a:pPr lvl="1" defTabSz="457200"/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-</a:t>
            </a:r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IF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 CPUE is directly proportional to population size, relative abundance can be estimated </a:t>
            </a:r>
          </a:p>
          <a:p>
            <a:pPr defTabSz="457200"/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2C8EB54F-BC84-4541-A88E-82D98F14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5"/>
          <a:stretch/>
        </p:blipFill>
        <p:spPr>
          <a:xfrm rot="5400000">
            <a:off x="6697756" y="1363756"/>
            <a:ext cx="6858000" cy="41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1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1855694" y="213320"/>
            <a:ext cx="934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Catchability and Catch-per-Unit-Effort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2246704" y="839536"/>
            <a:ext cx="72004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Catchability may vary as a function of: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-water temp (metabolism)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-shoreline complexity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-lake size and depth (amount of littoral area)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85981" y="2819329"/>
            <a:ext cx="5155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Foundational Equation:</a:t>
            </a:r>
          </a:p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   =   q * (mass / area)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5076501" y="4144504"/>
            <a:ext cx="5034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92D050"/>
                </a:solidFill>
                <a:latin typeface="Corbel" panose="020B0503020204020204"/>
              </a:rPr>
              <a:t>CPUE / q   =   (mass / area)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4405132" y="3932619"/>
            <a:ext cx="650344" cy="3976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6555666" y="5402834"/>
            <a:ext cx="4941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00B0F0"/>
                </a:solidFill>
                <a:latin typeface="Corbel" panose="020B0503020204020204"/>
              </a:rPr>
              <a:t>CPUE / (mass / area)  =   q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922359" y="4786528"/>
            <a:ext cx="960400" cy="61630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408C65F-A71D-461A-9966-A1BD6B0888CE}"/>
              </a:ext>
            </a:extLst>
          </p:cNvPr>
          <p:cNvSpPr txBox="1"/>
          <p:nvPr/>
        </p:nvSpPr>
        <p:spPr>
          <a:xfrm>
            <a:off x="3970858" y="2801412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*q = catchability coefficient*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44DEA-370A-439B-9F16-AE5F8D3BB109}"/>
              </a:ext>
            </a:extLst>
          </p:cNvPr>
          <p:cNvSpPr txBox="1"/>
          <p:nvPr/>
        </p:nvSpPr>
        <p:spPr>
          <a:xfrm>
            <a:off x="485192" y="4330262"/>
            <a:ext cx="5514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The IA DNR wants this: </a:t>
            </a:r>
          </a:p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Prediction of  mass/area from CPUE and 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7A4C23-CB2E-4018-906F-007C214880E3}"/>
              </a:ext>
            </a:extLst>
          </p:cNvPr>
          <p:cNvSpPr txBox="1"/>
          <p:nvPr/>
        </p:nvSpPr>
        <p:spPr>
          <a:xfrm>
            <a:off x="6543293" y="5910246"/>
            <a:ext cx="5577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dirty="0">
                <a:solidFill>
                  <a:srgbClr val="00B0F0"/>
                </a:solidFill>
                <a:latin typeface="Corbel" panose="020B0503020204020204"/>
              </a:rPr>
              <a:t>This is the data we have, and</a:t>
            </a:r>
          </a:p>
          <a:p>
            <a:pPr algn="ctr" defTabSz="457200"/>
            <a:r>
              <a:rPr lang="en-US" sz="2400" dirty="0">
                <a:solidFill>
                  <a:srgbClr val="00B0F0"/>
                </a:solidFill>
                <a:latin typeface="Corbel" panose="020B0503020204020204"/>
              </a:rPr>
              <a:t>we want to model distribution for q</a:t>
            </a:r>
          </a:p>
        </p:txBody>
      </p:sp>
    </p:spTree>
    <p:extLst>
      <p:ext uri="{BB962C8B-B14F-4D97-AF65-F5344CB8AC3E}">
        <p14:creationId xmlns:p14="http://schemas.microsoft.com/office/powerpoint/2010/main" val="120090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3" y="1426232"/>
            <a:ext cx="11697347" cy="5331920"/>
          </a:xfrm>
        </p:spPr>
        <p:txBody>
          <a:bodyPr>
            <a:noAutofit/>
          </a:bodyPr>
          <a:lstStyle/>
          <a:p>
            <a:r>
              <a:rPr lang="en-US" sz="2800" dirty="0"/>
              <a:t>We want to model a distribution of q, the catchability coefficient. </a:t>
            </a:r>
          </a:p>
          <a:p>
            <a:pPr lvl="1"/>
            <a:r>
              <a:rPr lang="en-US" sz="2400" dirty="0"/>
              <a:t>Catchability is a latent, unknown variable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We hypothesize that catchability may vary as a function of 5 variables:</a:t>
            </a:r>
          </a:p>
          <a:p>
            <a:pPr lvl="2"/>
            <a:r>
              <a:rPr lang="en-US" sz="1800" dirty="0"/>
              <a:t>Water Temperature</a:t>
            </a:r>
          </a:p>
          <a:p>
            <a:pPr lvl="2"/>
            <a:r>
              <a:rPr lang="en-US" sz="1800" dirty="0"/>
              <a:t>Lake Size (hectares)</a:t>
            </a:r>
          </a:p>
          <a:p>
            <a:pPr lvl="2"/>
            <a:r>
              <a:rPr lang="en-US" sz="1800" dirty="0"/>
              <a:t>Lake Depth (meters; </a:t>
            </a:r>
            <a:r>
              <a:rPr lang="en-US" sz="1800" i="1" dirty="0"/>
              <a:t>both maximum and mean</a:t>
            </a:r>
            <a:r>
              <a:rPr lang="en-US" sz="1800" dirty="0"/>
              <a:t>)</a:t>
            </a:r>
          </a:p>
          <a:p>
            <a:pPr lvl="2"/>
            <a:r>
              <a:rPr lang="en-US" sz="1800" dirty="0"/>
              <a:t>Shoreline Development Index (1.0 = perfect circle, increases as lakes are elongated/sinuous)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Only temperature varies within a lake/year. The depth and shoreline factors vary among lakes but are constant within a lake and from year to year.</a:t>
            </a:r>
          </a:p>
          <a:p>
            <a:pPr lvl="2"/>
            <a:endParaRPr lang="en-US" sz="1800" dirty="0"/>
          </a:p>
          <a:p>
            <a:pPr lvl="1"/>
            <a:r>
              <a:rPr lang="en-US" sz="2400" dirty="0"/>
              <a:t>We have independent data sets:</a:t>
            </a:r>
          </a:p>
          <a:p>
            <a:pPr lvl="2"/>
            <a:r>
              <a:rPr lang="en-US" sz="1800" dirty="0"/>
              <a:t> CPUE data (# of fish per hour electroshocking)</a:t>
            </a:r>
          </a:p>
          <a:p>
            <a:pPr lvl="2"/>
            <a:r>
              <a:rPr lang="en-US" sz="1800" dirty="0"/>
              <a:t>Capture-Mark-Recapture data (abundance estimates, which we transform to biomass density (kg/hectare))</a:t>
            </a:r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640" y="2617575"/>
            <a:ext cx="2101403" cy="157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8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1AC7BE-3DEE-43BE-8737-D6EB009C08BD}"/>
              </a:ext>
            </a:extLst>
          </p:cNvPr>
          <p:cNvSpPr/>
          <p:nvPr/>
        </p:nvSpPr>
        <p:spPr>
          <a:xfrm>
            <a:off x="5667805" y="1"/>
            <a:ext cx="6524195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F1985-90FD-4DDC-B8E5-1FA45DDC1CE8}"/>
              </a:ext>
            </a:extLst>
          </p:cNvPr>
          <p:cNvSpPr txBox="1"/>
          <p:nvPr/>
        </p:nvSpPr>
        <p:spPr>
          <a:xfrm>
            <a:off x="231228" y="304743"/>
            <a:ext cx="6766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Estimating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E323B-14C1-4E08-8B53-653DFEE5F57B}"/>
              </a:ext>
            </a:extLst>
          </p:cNvPr>
          <p:cNvSpPr txBox="1"/>
          <p:nvPr/>
        </p:nvSpPr>
        <p:spPr>
          <a:xfrm>
            <a:off x="327677" y="880176"/>
            <a:ext cx="313739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400" u="sng" dirty="0">
                <a:solidFill>
                  <a:prstClr val="white"/>
                </a:solidFill>
                <a:latin typeface="Corbel" panose="020B0503020204020204"/>
              </a:rPr>
              <a:t>Mark-Recapture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-Electrofishing 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-STANDARD RUNS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-Individually numbered tags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-Marking on all occasions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-Multiple recapture events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67426" y="3302148"/>
            <a:ext cx="46105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Schnabel population estimate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-Extension of the Lincoln-Peterson 	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-Associated observational error</a:t>
            </a:r>
          </a:p>
          <a:p>
            <a:pPr defTabSz="457200"/>
            <a:r>
              <a:rPr lang="en-US" sz="2000" b="1" dirty="0">
                <a:solidFill>
                  <a:prstClr val="white"/>
                </a:solidFill>
                <a:latin typeface="Corbel" panose="020B0503020204020204"/>
              </a:rPr>
              <a:t>-Independent from CPUE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2D20-67ED-4ED8-92A6-4730C7E07D8C}"/>
              </a:ext>
            </a:extLst>
          </p:cNvPr>
          <p:cNvSpPr txBox="1"/>
          <p:nvPr/>
        </p:nvSpPr>
        <p:spPr>
          <a:xfrm>
            <a:off x="6360166" y="3357282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779B0-A882-40AA-B0BF-A82E39E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796" y="225896"/>
            <a:ext cx="2641786" cy="1495077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7E555-6858-47B9-9A8B-9F0FB45CDA7A}"/>
              </a:ext>
            </a:extLst>
          </p:cNvPr>
          <p:cNvSpPr/>
          <p:nvPr/>
        </p:nvSpPr>
        <p:spPr>
          <a:xfrm>
            <a:off x="8881581" y="297124"/>
            <a:ext cx="3155577" cy="3833442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716D2-B1DC-42E9-AA85-A57FA3B22476}"/>
              </a:ext>
            </a:extLst>
          </p:cNvPr>
          <p:cNvSpPr txBox="1"/>
          <p:nvPr/>
        </p:nvSpPr>
        <p:spPr>
          <a:xfrm>
            <a:off x="8881581" y="299367"/>
            <a:ext cx="31689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Ct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</a:t>
            </a:r>
            <a:r>
              <a:rPr lang="en-US" sz="2400" b="1" dirty="0" err="1">
                <a:solidFill>
                  <a:prstClr val="black"/>
                </a:solidFill>
                <a:latin typeface="Corbel" panose="020B0503020204020204"/>
              </a:rPr>
              <a:t>ni</a:t>
            </a:r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Total # fish    	    	            caught in 			     sample t</a:t>
            </a:r>
          </a:p>
          <a:p>
            <a:pPr defTabSz="457200"/>
            <a:endParaRPr lang="en-US" sz="2400" b="1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Mt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 pop.		just before t			sample taken</a:t>
            </a:r>
          </a:p>
          <a:p>
            <a:pPr defTabSz="457200"/>
            <a:endParaRPr lang="en-US" sz="2400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Rt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			       sample t</a:t>
            </a:r>
          </a:p>
        </p:txBody>
      </p:sp>
      <p:pic>
        <p:nvPicPr>
          <p:cNvPr id="12" name="Picture 11" descr="A hand holding a fish&#10;&#10;Description automatically generated">
            <a:extLst>
              <a:ext uri="{FF2B5EF4-FFF2-40B4-BE49-F238E27FC236}">
                <a16:creationId xmlns:a16="http://schemas.microsoft.com/office/drawing/2014/main" id="{8CA2BBC6-6E4F-4C7E-A393-A5A254A5D0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r="19869" b="7124"/>
          <a:stretch/>
        </p:blipFill>
        <p:spPr>
          <a:xfrm rot="5400000">
            <a:off x="3588105" y="828043"/>
            <a:ext cx="1907859" cy="2153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27677" y="5031425"/>
            <a:ext cx="48013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Biomass Density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-Length-Specific Weight applied to N-hat	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-Includes observational error</a:t>
            </a:r>
          </a:p>
          <a:p>
            <a:pPr defTabSz="457200"/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26" t="48889" r="19655" b="28123"/>
          <a:stretch/>
        </p:blipFill>
        <p:spPr>
          <a:xfrm>
            <a:off x="5707117" y="4629197"/>
            <a:ext cx="6484883" cy="157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82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87299" y="207125"/>
            <a:ext cx="33996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Example: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Species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Lake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Year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Expected value: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Observed Data: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Unknown Distribution: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AEFA3E-E1F1-4C5E-9001-AFDCA3D012FA}"/>
              </a:ext>
            </a:extLst>
          </p:cNvPr>
          <p:cNvSpPr/>
          <p:nvPr/>
        </p:nvSpPr>
        <p:spPr>
          <a:xfrm>
            <a:off x="6247122" y="3311566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8199C2-0AE4-4F23-A238-770D68E7D9E6}"/>
              </a:ext>
            </a:extLst>
          </p:cNvPr>
          <p:cNvSpPr/>
          <p:nvPr/>
        </p:nvSpPr>
        <p:spPr>
          <a:xfrm>
            <a:off x="6405285" y="3312014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440F1B-7518-4D43-84E8-AE8CDFD1902A}"/>
              </a:ext>
            </a:extLst>
          </p:cNvPr>
          <p:cNvSpPr/>
          <p:nvPr/>
        </p:nvSpPr>
        <p:spPr>
          <a:xfrm>
            <a:off x="6580098" y="3312013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990618" y="782941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4041645" y="966052"/>
            <a:ext cx="1700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Pop size (N-hat)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0082C7-7F94-44B5-AE88-82E5C98B0242}"/>
              </a:ext>
            </a:extLst>
          </p:cNvPr>
          <p:cNvSpPr/>
          <p:nvPr/>
        </p:nvSpPr>
        <p:spPr>
          <a:xfrm>
            <a:off x="4467803" y="4267201"/>
            <a:ext cx="2175047" cy="1008529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42CC3C-E31F-415F-A95F-377E9B4D5BAB}"/>
              </a:ext>
            </a:extLst>
          </p:cNvPr>
          <p:cNvSpPr txBox="1"/>
          <p:nvPr/>
        </p:nvSpPr>
        <p:spPr>
          <a:xfrm>
            <a:off x="4891942" y="4396773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Unknown 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Catchability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6125057" y="429422"/>
            <a:ext cx="1863940" cy="577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6096000" y="512785"/>
            <a:ext cx="1863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Schnabel pop est.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C49929-D67A-4BC6-BB82-D7BFF10B5C64}"/>
              </a:ext>
            </a:extLst>
          </p:cNvPr>
          <p:cNvSpPr/>
          <p:nvPr/>
        </p:nvSpPr>
        <p:spPr>
          <a:xfrm>
            <a:off x="2759854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78799-4630-4E1F-A152-D790548FEF46}"/>
              </a:ext>
            </a:extLst>
          </p:cNvPr>
          <p:cNvGrpSpPr/>
          <p:nvPr/>
        </p:nvGrpSpPr>
        <p:grpSpPr>
          <a:xfrm>
            <a:off x="3008789" y="3154026"/>
            <a:ext cx="822498" cy="386806"/>
            <a:chOff x="1325870" y="3180693"/>
            <a:chExt cx="822498" cy="386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D502A6-79EF-43BC-9AFF-81BD70532330}"/>
                </a:ext>
              </a:extLst>
            </p:cNvPr>
            <p:cNvSpPr txBox="1"/>
            <p:nvPr/>
          </p:nvSpPr>
          <p:spPr>
            <a:xfrm>
              <a:off x="1325870" y="3180693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FFD9B3-F28F-4CAE-8964-E2626D326A1A}"/>
                </a:ext>
              </a:extLst>
            </p:cNvPr>
            <p:cNvSpPr txBox="1"/>
            <p:nvPr/>
          </p:nvSpPr>
          <p:spPr>
            <a:xfrm>
              <a:off x="1885154" y="329050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1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CA6A914-0F01-4CD9-A193-FEE12D163CB0}"/>
              </a:ext>
            </a:extLst>
          </p:cNvPr>
          <p:cNvSpPr/>
          <p:nvPr/>
        </p:nvSpPr>
        <p:spPr>
          <a:xfrm>
            <a:off x="4530383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E0826-C01D-423E-BE84-B51E5E13E24F}"/>
              </a:ext>
            </a:extLst>
          </p:cNvPr>
          <p:cNvGrpSpPr/>
          <p:nvPr/>
        </p:nvGrpSpPr>
        <p:grpSpPr>
          <a:xfrm>
            <a:off x="4828340" y="3163219"/>
            <a:ext cx="813533" cy="386806"/>
            <a:chOff x="1379660" y="3180693"/>
            <a:chExt cx="813533" cy="3868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A1D4E0-19EC-4776-AFC1-978209D6B77A}"/>
                </a:ext>
              </a:extLst>
            </p:cNvPr>
            <p:cNvSpPr txBox="1"/>
            <p:nvPr/>
          </p:nvSpPr>
          <p:spPr>
            <a:xfrm>
              <a:off x="1379660" y="3180693"/>
              <a:ext cx="734496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CA1E9A-F128-4588-9714-36B731C2AF44}"/>
                </a:ext>
              </a:extLst>
            </p:cNvPr>
            <p:cNvSpPr txBox="1"/>
            <p:nvPr/>
          </p:nvSpPr>
          <p:spPr>
            <a:xfrm>
              <a:off x="1929979" y="3290500"/>
              <a:ext cx="26321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2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965577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218785" y="3163219"/>
            <a:ext cx="73449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CPUE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7804202" y="330217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593148" y="5275730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631809" y="539675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Max Depth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2BBFE-13AD-4C02-A385-8109CBD51532}"/>
              </a:ext>
            </a:extLst>
          </p:cNvPr>
          <p:cNvSpPr/>
          <p:nvPr/>
        </p:nvSpPr>
        <p:spPr>
          <a:xfrm>
            <a:off x="6831270" y="5943588"/>
            <a:ext cx="1739153" cy="551328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D7B09B-2159-4E55-B28B-2D0F10CF9831}"/>
              </a:ext>
            </a:extLst>
          </p:cNvPr>
          <p:cNvSpPr txBox="1"/>
          <p:nvPr/>
        </p:nvSpPr>
        <p:spPr>
          <a:xfrm>
            <a:off x="6785370" y="6032345"/>
            <a:ext cx="10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Lake Size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783A69-363F-4DE8-8A05-B9096C09CD9F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5774595" y="1023710"/>
            <a:ext cx="1056675" cy="15816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CE8750-6024-400D-BD7C-997845396FD5}"/>
              </a:ext>
            </a:extLst>
          </p:cNvPr>
          <p:cNvCxnSpPr>
            <a:cxnSpLocks/>
            <a:stCxn id="63" idx="2"/>
            <a:endCxn id="18" idx="0"/>
          </p:cNvCxnSpPr>
          <p:nvPr/>
        </p:nvCxnSpPr>
        <p:spPr>
          <a:xfrm>
            <a:off x="3274250" y="2337970"/>
            <a:ext cx="101787" cy="81605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63" idx="4"/>
            <a:endCxn id="22" idx="0"/>
          </p:cNvCxnSpPr>
          <p:nvPr/>
        </p:nvCxnSpPr>
        <p:spPr>
          <a:xfrm flipH="1">
            <a:off x="5195588" y="2795423"/>
            <a:ext cx="106542" cy="36779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C00B70-D27C-4EAC-A82D-BA9D36653EF1}"/>
              </a:ext>
            </a:extLst>
          </p:cNvPr>
          <p:cNvCxnSpPr>
            <a:cxnSpLocks/>
            <a:stCxn id="63" idx="5"/>
            <a:endCxn id="25" idx="0"/>
          </p:cNvCxnSpPr>
          <p:nvPr/>
        </p:nvCxnSpPr>
        <p:spPr>
          <a:xfrm>
            <a:off x="6736057" y="2661438"/>
            <a:ext cx="849976" cy="50178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437E12-A385-4E08-B143-A6C6577E5B2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3662754" y="3647521"/>
            <a:ext cx="1123577" cy="76737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5F2DDD-8992-4511-A77D-D812EFED0016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5202736" y="3550026"/>
            <a:ext cx="378134" cy="71717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A32A247-89E7-42A7-8BC8-EAE812071815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6324322" y="3621308"/>
            <a:ext cx="1125351" cy="79358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73058-6620-4E68-8FC7-EC92942D598E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479596" y="4942102"/>
            <a:ext cx="1221250" cy="100148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14" idx="0"/>
            <a:endCxn id="12" idx="6"/>
          </p:cNvCxnSpPr>
          <p:nvPr/>
        </p:nvCxnSpPr>
        <p:spPr>
          <a:xfrm flipH="1" flipV="1">
            <a:off x="6642850" y="4666131"/>
            <a:ext cx="2831080" cy="60959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8253677" y="141607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8253677" y="141284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72" idx="2"/>
            <a:endCxn id="5" idx="3"/>
          </p:cNvCxnSpPr>
          <p:nvPr/>
        </p:nvCxnSpPr>
        <p:spPr>
          <a:xfrm flipH="1">
            <a:off x="7988997" y="510616"/>
            <a:ext cx="1203399" cy="20746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715399" y="612289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814329" y="6227446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Shoreline Index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3" idx="0"/>
            <a:endCxn id="12" idx="5"/>
          </p:cNvCxnSpPr>
          <p:nvPr/>
        </p:nvCxnSpPr>
        <p:spPr>
          <a:xfrm flipH="1" flipV="1">
            <a:off x="6381593" y="4948216"/>
            <a:ext cx="3214588" cy="117467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1825456" y="5059683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1956508" y="5137149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Water Temp.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6" idx="0"/>
            <a:endCxn id="12" idx="2"/>
          </p:cNvCxnSpPr>
          <p:nvPr/>
        </p:nvCxnSpPr>
        <p:spPr>
          <a:xfrm flipV="1">
            <a:off x="2706239" y="4771466"/>
            <a:ext cx="1761564" cy="28821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691151" y="443966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729812" y="4560688"/>
            <a:ext cx="154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Mean Depth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50" idx="0"/>
            <a:endCxn id="12" idx="6"/>
          </p:cNvCxnSpPr>
          <p:nvPr/>
        </p:nvCxnSpPr>
        <p:spPr>
          <a:xfrm flipH="1">
            <a:off x="6642851" y="4439664"/>
            <a:ext cx="2929083" cy="22646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3203952" y="5279507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274250" y="1880517"/>
            <a:ext cx="4055759" cy="914906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3629710" y="1968838"/>
            <a:ext cx="3493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Biomass Density (kg/ha)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Constant through sampling season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75" idx="1"/>
            <a:endCxn id="63" idx="6"/>
          </p:cNvCxnSpPr>
          <p:nvPr/>
        </p:nvCxnSpPr>
        <p:spPr>
          <a:xfrm flipH="1">
            <a:off x="7330009" y="2047826"/>
            <a:ext cx="832097" cy="290144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5513337" y="1463956"/>
            <a:ext cx="2594055" cy="4141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8163896" y="1347624"/>
            <a:ext cx="4028103" cy="1273585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8162106" y="1447661"/>
            <a:ext cx="3893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Length-specific weight formula: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Sum(mean weight for length bin </a:t>
            </a:r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* 	 	 proportion of length bin </a:t>
            </a:r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* 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	 N-hat)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6030836" y="484801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771221" y="4351191"/>
            <a:ext cx="3928310" cy="231855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683688" y="4041366"/>
            <a:ext cx="35203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LAKE-SPECIFIC VARIABLES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1724450" y="5597610"/>
            <a:ext cx="20708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4389766" y="5309133"/>
            <a:ext cx="205163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10142143" y="577710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82" idx="2"/>
            <a:endCxn id="74" idx="0"/>
          </p:cNvCxnSpPr>
          <p:nvPr/>
        </p:nvCxnSpPr>
        <p:spPr>
          <a:xfrm flipH="1">
            <a:off x="10177948" y="952270"/>
            <a:ext cx="880536" cy="395354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10131114" y="582938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100922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8406423" y="2736735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8724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2762274" y="2821987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3039028" y="2893269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Expected 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CPUE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2450E2-0D74-4162-BA81-02517106F54C}"/>
              </a:ext>
            </a:extLst>
          </p:cNvPr>
          <p:cNvSpPr/>
          <p:nvPr/>
        </p:nvSpPr>
        <p:spPr>
          <a:xfrm>
            <a:off x="9010840" y="653804"/>
            <a:ext cx="1007440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DB2DEC-2B48-4241-AB97-F243E37F34E5}"/>
              </a:ext>
            </a:extLst>
          </p:cNvPr>
          <p:cNvSpPr txBox="1"/>
          <p:nvPr/>
        </p:nvSpPr>
        <p:spPr>
          <a:xfrm>
            <a:off x="9324756" y="68043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B5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3C8D8D-4456-4CA9-A98D-6BAF06D128D4}"/>
              </a:ext>
            </a:extLst>
          </p:cNvPr>
          <p:cNvSpPr/>
          <p:nvPr/>
        </p:nvSpPr>
        <p:spPr>
          <a:xfrm>
            <a:off x="7466000" y="624642"/>
            <a:ext cx="92940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AA05C6-B1B3-42D7-9C89-2E088ED7DC9A}"/>
              </a:ext>
            </a:extLst>
          </p:cNvPr>
          <p:cNvSpPr txBox="1"/>
          <p:nvPr/>
        </p:nvSpPr>
        <p:spPr>
          <a:xfrm>
            <a:off x="7755807" y="690345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DBC1BF-3532-444E-A36B-39ADB149B2D1}"/>
              </a:ext>
            </a:extLst>
          </p:cNvPr>
          <p:cNvSpPr/>
          <p:nvPr/>
        </p:nvSpPr>
        <p:spPr>
          <a:xfrm>
            <a:off x="6325186" y="25174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13E9B-533D-46FA-B931-2040760A4BCF}"/>
              </a:ext>
            </a:extLst>
          </p:cNvPr>
          <p:cNvSpPr txBox="1"/>
          <p:nvPr/>
        </p:nvSpPr>
        <p:spPr>
          <a:xfrm>
            <a:off x="6556945" y="280093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B0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4610034" y="3784085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4854570" y="3823754"/>
            <a:ext cx="49885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3566290" y="4391354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3785516" y="4478123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CPUE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10031628" y="5171454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10184562" y="5257079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MAX depth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8362845" y="5197399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8497865" y="5279888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Mean Depth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2157058" y="680434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455904" y="818949"/>
            <a:ext cx="75693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9590" y="4761435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678149" y="4954085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5144883" y="567886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5183700" y="584516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sd</a:t>
            </a:r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Log Schnabel estimate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388CE40-7F0F-47B3-B5D4-55BFF5DC9038}"/>
              </a:ext>
            </a:extLst>
          </p:cNvPr>
          <p:cNvCxnSpPr>
            <a:cxnSpLocks/>
            <a:stCxn id="12" idx="4"/>
            <a:endCxn id="11" idx="7"/>
          </p:cNvCxnSpPr>
          <p:nvPr/>
        </p:nvCxnSpPr>
        <p:spPr>
          <a:xfrm>
            <a:off x="9514560" y="1118850"/>
            <a:ext cx="483448" cy="1712538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</p:cNvCxnSpPr>
          <p:nvPr/>
        </p:nvCxnSpPr>
        <p:spPr>
          <a:xfrm>
            <a:off x="7930702" y="1089688"/>
            <a:ext cx="1384014" cy="1681259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6798408" y="716790"/>
            <a:ext cx="1881088" cy="2114598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>
            <a:off x="4453211" y="3059901"/>
            <a:ext cx="3953212" cy="156533"/>
          </a:xfrm>
          <a:prstGeom prst="straightConnector1">
            <a:avLst/>
          </a:prstGeom>
          <a:ln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4"/>
            <a:endCxn id="15" idx="6"/>
          </p:cNvCxnSpPr>
          <p:nvPr/>
        </p:nvCxnSpPr>
        <p:spPr>
          <a:xfrm>
            <a:off x="5090290" y="4241754"/>
            <a:ext cx="0" cy="43198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BF9BFD5-A51E-4F56-A4B4-0025EE784BF3}"/>
              </a:ext>
            </a:extLst>
          </p:cNvPr>
          <p:cNvCxnSpPr>
            <a:cxnSpLocks/>
            <a:stCxn id="61" idx="6"/>
            <a:endCxn id="11" idx="3"/>
          </p:cNvCxnSpPr>
          <p:nvPr/>
        </p:nvCxnSpPr>
        <p:spPr>
          <a:xfrm flipV="1">
            <a:off x="7387426" y="3288413"/>
            <a:ext cx="1292070" cy="52755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57" idx="0"/>
            <a:endCxn id="11" idx="5"/>
          </p:cNvCxnSpPr>
          <p:nvPr/>
        </p:nvCxnSpPr>
        <p:spPr>
          <a:xfrm flipH="1" flipV="1">
            <a:off x="9998008" y="3288413"/>
            <a:ext cx="1105671" cy="71270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V="1">
            <a:off x="2496434" y="1331027"/>
            <a:ext cx="322760" cy="343040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</p:cNvCxnSpPr>
          <p:nvPr/>
        </p:nvCxnSpPr>
        <p:spPr>
          <a:xfrm flipH="1">
            <a:off x="3223663" y="1252916"/>
            <a:ext cx="15970" cy="1631143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2900175" y="5944629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3018977" y="6053731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</p:cNvCxnSpPr>
          <p:nvPr/>
        </p:nvCxnSpPr>
        <p:spPr>
          <a:xfrm flipH="1" flipV="1">
            <a:off x="3018977" y="5651500"/>
            <a:ext cx="390894" cy="29313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>
            <a:off x="3607743" y="3610881"/>
            <a:ext cx="720547" cy="780473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</p:cNvCxnSpPr>
          <p:nvPr/>
        </p:nvCxnSpPr>
        <p:spPr>
          <a:xfrm flipH="1">
            <a:off x="3860644" y="6016437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460997" y="744121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dirty="0">
                <a:solidFill>
                  <a:srgbClr val="0DF354"/>
                </a:solidFill>
                <a:latin typeface="Corbel" panose="020B0503020204020204"/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306386" y="2488608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800" dirty="0">
                <a:solidFill>
                  <a:srgbClr val="06EEFA"/>
                </a:solidFill>
                <a:latin typeface="Corbel" panose="020B0503020204020204"/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534735" y="49540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dirty="0">
                <a:solidFill>
                  <a:srgbClr val="F60AD4"/>
                </a:solidFill>
                <a:latin typeface="Corbel" panose="020B0503020204020204"/>
              </a:rPr>
              <a:t>Data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D00F7C1-0831-4CD4-B71F-49C70A4CDA50}"/>
              </a:ext>
            </a:extLst>
          </p:cNvPr>
          <p:cNvSpPr/>
          <p:nvPr/>
        </p:nvSpPr>
        <p:spPr>
          <a:xfrm>
            <a:off x="4709191" y="641404"/>
            <a:ext cx="861355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DD4D13-6A64-4037-B412-742BA6D6ACCE}"/>
              </a:ext>
            </a:extLst>
          </p:cNvPr>
          <p:cNvSpPr txBox="1"/>
          <p:nvPr/>
        </p:nvSpPr>
        <p:spPr>
          <a:xfrm>
            <a:off x="4944346" y="696420"/>
            <a:ext cx="983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 err="1">
                <a:solidFill>
                  <a:prstClr val="white"/>
                </a:solidFill>
                <a:latin typeface="Corbel" panose="020B0503020204020204"/>
              </a:rPr>
              <a:t>sd</a:t>
            </a:r>
            <a:endParaRPr lang="en-US" dirty="0">
              <a:solidFill>
                <a:prstClr val="white"/>
              </a:solidFill>
              <a:latin typeface="Corbel" panose="020B0503020204020204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4E2FD17-82D4-480E-B2E9-053DD9EA2C12}"/>
              </a:ext>
            </a:extLst>
          </p:cNvPr>
          <p:cNvCxnSpPr>
            <a:cxnSpLocks/>
            <a:stCxn id="52" idx="4"/>
            <a:endCxn id="5" idx="0"/>
          </p:cNvCxnSpPr>
          <p:nvPr/>
        </p:nvCxnSpPr>
        <p:spPr>
          <a:xfrm flipH="1">
            <a:off x="5090290" y="1106450"/>
            <a:ext cx="49579" cy="267763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10341679" y="4001117"/>
            <a:ext cx="1524000" cy="110975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10452863" y="4236038"/>
            <a:ext cx="1318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Shoreline Complexity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7432677" y="4572042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7584420" y="4658985"/>
            <a:ext cx="1130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Lake Area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5863426" y="3533583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5956517" y="3631785"/>
            <a:ext cx="1346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Water Temp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</p:cNvCxnSpPr>
          <p:nvPr/>
        </p:nvCxnSpPr>
        <p:spPr>
          <a:xfrm flipH="1" flipV="1">
            <a:off x="9714777" y="3388967"/>
            <a:ext cx="660571" cy="182559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8497865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4" name="Oval 73"/>
          <p:cNvSpPr/>
          <p:nvPr/>
        </p:nvSpPr>
        <p:spPr>
          <a:xfrm>
            <a:off x="8679168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5" name="Oval 74"/>
          <p:cNvSpPr/>
          <p:nvPr/>
        </p:nvSpPr>
        <p:spPr>
          <a:xfrm>
            <a:off x="8860470" y="832089"/>
            <a:ext cx="89087" cy="10983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B050"/>
                </a:solidFill>
              </a:ln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F5B873A-2E7F-47DB-81CF-6A3A42EC968E}"/>
              </a:ext>
            </a:extLst>
          </p:cNvPr>
          <p:cNvCxnSpPr>
            <a:cxnSpLocks/>
            <a:endCxn id="11" idx="4"/>
          </p:cNvCxnSpPr>
          <p:nvPr/>
        </p:nvCxnSpPr>
        <p:spPr>
          <a:xfrm flipV="1">
            <a:off x="9194649" y="3383066"/>
            <a:ext cx="144103" cy="1808432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5E220033-D793-407F-B8D1-7F8082F18FE5}"/>
              </a:ext>
            </a:extLst>
          </p:cNvPr>
          <p:cNvCxnSpPr>
            <a:cxnSpLocks/>
          </p:cNvCxnSpPr>
          <p:nvPr/>
        </p:nvCxnSpPr>
        <p:spPr>
          <a:xfrm flipV="1">
            <a:off x="8279544" y="3383066"/>
            <a:ext cx="683183" cy="120354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29663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610</Words>
  <Application>Microsoft Office PowerPoint</Application>
  <PresentationFormat>Widescreen</PresentationFormat>
  <Paragraphs>142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</vt:lpstr>
      <vt:lpstr>PowerPoint Presentation</vt:lpstr>
      <vt:lpstr>PowerPoint Presentation</vt:lpstr>
      <vt:lpstr>PowerPoint Presentation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Simonson, Martin A [NREM]</dc:creator>
  <cp:lastModifiedBy>Marty Simonson</cp:lastModifiedBy>
  <cp:revision>12</cp:revision>
  <dcterms:created xsi:type="dcterms:W3CDTF">2020-04-07T16:57:53Z</dcterms:created>
  <dcterms:modified xsi:type="dcterms:W3CDTF">2020-04-09T20:30:54Z</dcterms:modified>
</cp:coreProperties>
</file>

<file path=docProps/thumbnail.jpeg>
</file>